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74" r:id="rId4"/>
    <p:sldId id="256" r:id="rId5"/>
    <p:sldId id="275" r:id="rId6"/>
    <p:sldId id="277" r:id="rId7"/>
    <p:sldId id="258" r:id="rId8"/>
    <p:sldId id="259" r:id="rId9"/>
    <p:sldId id="257" r:id="rId10"/>
    <p:sldId id="260" r:id="rId11"/>
    <p:sldId id="273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74" autoAdjust="0"/>
  </p:normalViewPr>
  <p:slideViewPr>
    <p:cSldViewPr snapToGrid="0" snapToObjects="1">
      <p:cViewPr varScale="1">
        <p:scale>
          <a:sx n="82" d="100"/>
          <a:sy n="82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7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1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7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2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21-10-15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3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865" y="2279076"/>
            <a:ext cx="8577335" cy="265892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8000" b="1" dirty="0" smtClean="0">
                <a:solidFill>
                  <a:srgbClr val="FFFFFF"/>
                </a:solidFill>
              </a:rPr>
              <a:t>PERFORMING </a:t>
            </a:r>
            <a:br>
              <a:rPr lang="en-AU" sz="8000" b="1" dirty="0" smtClean="0">
                <a:solidFill>
                  <a:srgbClr val="FFFFFF"/>
                </a:solidFill>
              </a:rPr>
            </a:br>
            <a:r>
              <a:rPr lang="en-AU" sz="8000" b="1" dirty="0" smtClean="0">
                <a:solidFill>
                  <a:srgbClr val="FFFFFF"/>
                </a:solidFill>
              </a:rPr>
              <a:t>THE </a:t>
            </a:r>
            <a:br>
              <a:rPr lang="en-AU" sz="8000" b="1" dirty="0" smtClean="0">
                <a:solidFill>
                  <a:srgbClr val="FFFFFF"/>
                </a:solidFill>
              </a:rPr>
            </a:br>
            <a:r>
              <a:rPr lang="en-AU" sz="8000" b="1" dirty="0" smtClean="0">
                <a:solidFill>
                  <a:srgbClr val="FFFFFF"/>
                </a:solidFill>
              </a:rPr>
              <a:t>COMMON CITY</a:t>
            </a:r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9600" b="1" dirty="0" smtClean="0">
                <a:solidFill>
                  <a:srgbClr val="FFFFFF"/>
                </a:solidFill>
              </a:rPr>
              <a:t/>
            </a:r>
            <a:br>
              <a:rPr lang="en-AU" sz="9600" b="1" dirty="0" smtClean="0">
                <a:solidFill>
                  <a:srgbClr val="FFFFFF"/>
                </a:solidFill>
              </a:rPr>
            </a:br>
            <a:r>
              <a:rPr lang="en-AU" sz="8000" b="1" dirty="0" err="1" smtClean="0">
                <a:solidFill>
                  <a:srgbClr val="FFFFFF"/>
                </a:solidFill>
              </a:rPr>
              <a:t>ThE</a:t>
            </a:r>
            <a:r>
              <a:rPr lang="en-AU" sz="8000" b="1" dirty="0" smtClean="0">
                <a:solidFill>
                  <a:srgbClr val="FFFFFF"/>
                </a:solidFill>
              </a:rPr>
              <a:t> VALUE </a:t>
            </a:r>
            <a:br>
              <a:rPr lang="en-AU" sz="8000" b="1" dirty="0" smtClean="0">
                <a:solidFill>
                  <a:srgbClr val="FFFFFF"/>
                </a:solidFill>
              </a:rPr>
            </a:br>
            <a:r>
              <a:rPr lang="en-AU" sz="8000" b="1" dirty="0" smtClean="0">
                <a:solidFill>
                  <a:srgbClr val="FFFFFF"/>
                </a:solidFill>
              </a:rPr>
              <a:t>OF </a:t>
            </a:r>
            <a:br>
              <a:rPr lang="en-AU" sz="8000" b="1" dirty="0" smtClean="0">
                <a:solidFill>
                  <a:srgbClr val="FFFFFF"/>
                </a:solidFill>
              </a:rPr>
            </a:br>
            <a:r>
              <a:rPr lang="en-AU" sz="8000" b="1" dirty="0" smtClean="0">
                <a:solidFill>
                  <a:srgbClr val="FFFFFF"/>
                </a:solidFill>
              </a:rPr>
              <a:t>CULTURE</a:t>
            </a:r>
            <a:endParaRPr lang="en-AU" sz="8000" b="1" dirty="0">
              <a:solidFill>
                <a:srgbClr val="FFFFFF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58263" y="5139790"/>
            <a:ext cx="6774150" cy="499009"/>
          </a:xfrm>
        </p:spPr>
        <p:txBody>
          <a:bodyPr>
            <a:normAutofit fontScale="32500" lnSpcReduction="20000"/>
          </a:bodyPr>
          <a:lstStyle/>
          <a:p>
            <a:r>
              <a:rPr lang="en-AU" sz="8400" dirty="0" smtClean="0"/>
              <a:t>Artistic Constitutions of the Public Sphere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18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00">
        <p:randomBar dir="vert"/>
      </p:transition>
    </mc:Choice>
    <mc:Fallback xmlns="">
      <p:transition xmlns:p14="http://schemas.microsoft.com/office/powerpoint/2010/main" spd="slow">
        <p:randomBar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FFFF00"/>
                </a:solidFill>
              </a:rPr>
              <a:t>MISSING LINK?</a:t>
            </a:r>
            <a:endParaRPr lang="en-GB" sz="72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74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0400" b="1" dirty="0" smtClean="0">
                <a:solidFill>
                  <a:srgbClr val="008000"/>
                </a:solidFill>
              </a:rPr>
              <a:t>CULTURE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				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							</a:t>
            </a:r>
            <a:r>
              <a:rPr lang="en-GB" dirty="0"/>
              <a:t> </a:t>
            </a:r>
            <a:r>
              <a:rPr lang="en-GB" dirty="0" smtClean="0"/>
              <a:t>       </a:t>
            </a:r>
            <a:r>
              <a:rPr lang="en-GB" sz="4000" dirty="0" smtClean="0">
                <a:solidFill>
                  <a:srgbClr val="FF0000"/>
                </a:solidFill>
              </a:rPr>
              <a:t>Art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4" name="Afbeelding 3" descr="Mar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7473" y="3723181"/>
            <a:ext cx="3262268" cy="31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 smtClean="0">
                <a:solidFill>
                  <a:srgbClr val="FF0000"/>
                </a:solidFill>
              </a:rPr>
              <a:t>The Common City</a:t>
            </a:r>
            <a:endParaRPr lang="en-AU" sz="60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686800" cy="53331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AU" sz="6400" b="1" dirty="0" smtClean="0">
                <a:solidFill>
                  <a:schemeClr val="bg1"/>
                </a:solidFill>
              </a:rPr>
              <a:t>Economy = </a:t>
            </a:r>
            <a:r>
              <a:rPr lang="en-AU" sz="6400" b="1" dirty="0" smtClean="0">
                <a:solidFill>
                  <a:srgbClr val="FF0000"/>
                </a:solidFill>
              </a:rPr>
              <a:t>Substructure</a:t>
            </a:r>
            <a:r>
              <a:rPr lang="en-AU" sz="6400" b="1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en-AU" sz="6400" b="1" dirty="0" smtClean="0">
                <a:solidFill>
                  <a:schemeClr val="bg1"/>
                </a:solidFill>
              </a:rPr>
              <a:t>    Communism &amp; Neoliberalism</a:t>
            </a:r>
          </a:p>
          <a:p>
            <a:pPr marL="0" indent="0">
              <a:buNone/>
            </a:pPr>
            <a:r>
              <a:rPr lang="en-AU" sz="6400" b="1" dirty="0" err="1" smtClean="0">
                <a:solidFill>
                  <a:schemeClr val="bg1"/>
                </a:solidFill>
              </a:rPr>
              <a:t>Commonism</a:t>
            </a:r>
            <a:r>
              <a:rPr lang="en-AU" sz="6400" b="1" dirty="0" smtClean="0">
                <a:solidFill>
                  <a:schemeClr val="bg1"/>
                </a:solidFill>
              </a:rPr>
              <a:t>: </a:t>
            </a:r>
            <a:r>
              <a:rPr lang="en-AU" sz="6400" b="1" dirty="0" smtClean="0">
                <a:solidFill>
                  <a:srgbClr val="FF0000"/>
                </a:solidFill>
              </a:rPr>
              <a:t>Culture</a:t>
            </a:r>
            <a:r>
              <a:rPr lang="en-AU" sz="6400" b="1" dirty="0" smtClean="0">
                <a:solidFill>
                  <a:schemeClr val="bg1"/>
                </a:solidFill>
              </a:rPr>
              <a:t> = Substructure</a:t>
            </a:r>
          </a:p>
          <a:p>
            <a:pPr marL="0" indent="0">
              <a:buNone/>
            </a:pPr>
            <a:r>
              <a:rPr lang="en-AU" sz="6400" b="1" dirty="0" smtClean="0">
                <a:solidFill>
                  <a:schemeClr val="bg1"/>
                </a:solidFill>
              </a:rPr>
              <a:t>	Dissent - </a:t>
            </a:r>
            <a:r>
              <a:rPr lang="en-AU" sz="6400" b="1" dirty="0" smtClean="0">
                <a:solidFill>
                  <a:srgbClr val="FF0000"/>
                </a:solidFill>
              </a:rPr>
              <a:t>agonistic</a:t>
            </a:r>
          </a:p>
          <a:p>
            <a:pPr marL="0" indent="0">
              <a:buNone/>
            </a:pPr>
            <a:r>
              <a:rPr lang="en-AU" sz="6400" b="1" dirty="0" smtClean="0">
                <a:solidFill>
                  <a:schemeClr val="bg1"/>
                </a:solidFill>
              </a:rPr>
              <a:t>								Commons defines the </a:t>
            </a:r>
          </a:p>
          <a:p>
            <a:pPr marL="0" indent="0">
              <a:buNone/>
            </a:pPr>
            <a:r>
              <a:rPr lang="en-AU" sz="6400" b="1" dirty="0" smtClean="0">
                <a:solidFill>
                  <a:schemeClr val="bg1"/>
                </a:solidFill>
              </a:rPr>
              <a:t>   </a:t>
            </a:r>
            <a:r>
              <a:rPr lang="en-AU" sz="6400" b="1" dirty="0">
                <a:solidFill>
                  <a:schemeClr val="bg1"/>
                </a:solidFill>
              </a:rPr>
              <a:t> </a:t>
            </a:r>
            <a:r>
              <a:rPr lang="en-AU" sz="6400" b="1" dirty="0" smtClean="0">
                <a:solidFill>
                  <a:schemeClr val="bg1"/>
                </a:solidFill>
              </a:rPr>
              <a:t>						</a:t>
            </a:r>
            <a:r>
              <a:rPr lang="en-AU" sz="6400" b="1" dirty="0" smtClean="0">
                <a:solidFill>
                  <a:srgbClr val="FF0000"/>
                </a:solidFill>
              </a:rPr>
              <a:t>dynamics</a:t>
            </a:r>
            <a:r>
              <a:rPr lang="en-AU" sz="6400" b="1" dirty="0" smtClean="0">
                <a:solidFill>
                  <a:schemeClr val="bg1"/>
                </a:solidFill>
              </a:rPr>
              <a:t> of culture</a:t>
            </a:r>
          </a:p>
          <a:p>
            <a:pPr marL="0" indent="0">
              <a:buNone/>
            </a:pPr>
            <a:r>
              <a:rPr lang="en-AU" sz="6400" b="1" dirty="0" smtClean="0">
                <a:solidFill>
                  <a:schemeClr val="bg1"/>
                </a:solidFill>
              </a:rPr>
              <a:t>	Identity = </a:t>
            </a:r>
            <a:r>
              <a:rPr lang="en-AU" sz="6400" b="1" dirty="0" smtClean="0">
                <a:solidFill>
                  <a:srgbClr val="FF0000"/>
                </a:solidFill>
              </a:rPr>
              <a:t>Becoming</a:t>
            </a:r>
          </a:p>
          <a:p>
            <a:pPr marL="0" indent="0">
              <a:buNone/>
            </a:pPr>
            <a:r>
              <a:rPr lang="en-AU" sz="6400" b="1" dirty="0" smtClean="0">
                <a:solidFill>
                  <a:srgbClr val="FF0000"/>
                </a:solidFill>
              </a:rPr>
              <a:t>Art</a:t>
            </a:r>
            <a:r>
              <a:rPr lang="en-AU" sz="6400" b="1" dirty="0" smtClean="0">
                <a:solidFill>
                  <a:schemeClr val="bg1"/>
                </a:solidFill>
              </a:rPr>
              <a:t> feeds dissent through processes of subjectification </a:t>
            </a:r>
          </a:p>
          <a:p>
            <a:pPr marL="0" indent="0">
              <a:buNone/>
            </a:pPr>
            <a:r>
              <a:rPr lang="en-AU" sz="6400" b="1" dirty="0">
                <a:solidFill>
                  <a:schemeClr val="bg1"/>
                </a:solidFill>
              </a:rPr>
              <a:t>	</a:t>
            </a:r>
            <a:r>
              <a:rPr lang="en-AU" sz="6400" b="1" dirty="0" smtClean="0">
                <a:solidFill>
                  <a:srgbClr val="FF0000"/>
                </a:solidFill>
              </a:rPr>
              <a:t>Performing</a:t>
            </a:r>
            <a:r>
              <a:rPr lang="en-AU" sz="6400" b="1" dirty="0" smtClean="0">
                <a:solidFill>
                  <a:schemeClr val="bg1"/>
                </a:solidFill>
              </a:rPr>
              <a:t> the Common = </a:t>
            </a:r>
          </a:p>
          <a:p>
            <a:pPr marL="0" indent="0">
              <a:buNone/>
            </a:pPr>
            <a:r>
              <a:rPr lang="en-AU" sz="6400" b="1" dirty="0">
                <a:solidFill>
                  <a:schemeClr val="bg1"/>
                </a:solidFill>
              </a:rPr>
              <a:t>	</a:t>
            </a:r>
            <a:r>
              <a:rPr lang="en-AU" sz="6400" b="1" dirty="0" smtClean="0">
                <a:solidFill>
                  <a:schemeClr val="bg1"/>
                </a:solidFill>
              </a:rPr>
              <a:t>		Making Identities again and again and again</a:t>
            </a:r>
          </a:p>
          <a:p>
            <a:pPr>
              <a:buNone/>
            </a:pPr>
            <a:endParaRPr lang="en-AU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FFFF"/>
                </a:solidFill>
              </a:rPr>
              <a:t>Culture</a:t>
            </a:r>
            <a:endParaRPr lang="en-AU" b="1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‘Way of life’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Giving meaning to human existence in society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Socialization (enculturation)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Qualification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Subjectification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Cultural Actors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Reflective design of ‘living together’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Measure and </a:t>
            </a:r>
            <a:r>
              <a:rPr lang="en-AU" dirty="0" err="1" smtClean="0">
                <a:solidFill>
                  <a:schemeClr val="bg1"/>
                </a:solidFill>
              </a:rPr>
              <a:t>dismeasure</a:t>
            </a:r>
            <a:r>
              <a:rPr lang="en-AU" dirty="0" smtClean="0">
                <a:solidFill>
                  <a:schemeClr val="bg1"/>
                </a:solidFill>
              </a:rPr>
              <a:t> of culture (dialectical)</a:t>
            </a:r>
          </a:p>
          <a:p>
            <a:pPr lvl="1"/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Afbeelding 3" descr="reus.jpg.h170.jpg.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339" y="2836648"/>
            <a:ext cx="3284661" cy="18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66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</a:rPr>
              <a:t>City &amp; Disorder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17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6000" b="1" dirty="0" smtClean="0">
                <a:solidFill>
                  <a:srgbClr val="64FF16"/>
                </a:solidFill>
              </a:rPr>
              <a:t>Adolescence</a:t>
            </a:r>
          </a:p>
          <a:p>
            <a:pPr marL="0" indent="0">
              <a:buNone/>
            </a:pPr>
            <a:r>
              <a:rPr lang="en-GB" sz="6000" b="1" dirty="0" smtClean="0">
                <a:solidFill>
                  <a:srgbClr val="64FF16"/>
                </a:solidFill>
              </a:rPr>
              <a:t>	Communities</a:t>
            </a:r>
          </a:p>
          <a:p>
            <a:pPr marL="0" indent="0">
              <a:buNone/>
            </a:pPr>
            <a:r>
              <a:rPr lang="en-GB" sz="6000" b="1" dirty="0">
                <a:solidFill>
                  <a:srgbClr val="64FF16"/>
                </a:solidFill>
              </a:rPr>
              <a:t>	</a:t>
            </a:r>
            <a:r>
              <a:rPr lang="en-GB" sz="6000" b="1" dirty="0" smtClean="0">
                <a:solidFill>
                  <a:srgbClr val="64FF16"/>
                </a:solidFill>
              </a:rPr>
              <a:t>	Identity as ‘sameness’</a:t>
            </a:r>
          </a:p>
          <a:p>
            <a:pPr marL="0" indent="0">
              <a:buNone/>
            </a:pPr>
            <a:r>
              <a:rPr lang="en-GB" sz="6000" b="1" dirty="0" smtClean="0">
                <a:solidFill>
                  <a:srgbClr val="64FF16"/>
                </a:solidFill>
              </a:rPr>
              <a:t>			Haussmann</a:t>
            </a:r>
          </a:p>
          <a:p>
            <a:pPr marL="0" indent="0">
              <a:buNone/>
            </a:pPr>
            <a:r>
              <a:rPr lang="en-GB" sz="6000" b="1" dirty="0" smtClean="0">
                <a:solidFill>
                  <a:srgbClr val="64FF16"/>
                </a:solidFill>
              </a:rPr>
              <a:t>				Disorder – Agony?</a:t>
            </a:r>
            <a:endParaRPr lang="en-GB" sz="6000" b="1" dirty="0">
              <a:solidFill>
                <a:srgbClr val="64FF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055442" cy="6731528"/>
          </a:xfrm>
        </p:spPr>
        <p:txBody>
          <a:bodyPr>
            <a:normAutofit/>
          </a:bodyPr>
          <a:lstStyle/>
          <a:p>
            <a:pPr algn="l"/>
            <a:r>
              <a:rPr lang="en-AU" sz="3600" dirty="0">
                <a:solidFill>
                  <a:srgbClr val="FF0000"/>
                </a:solidFill>
              </a:rPr>
              <a:t/>
            </a:r>
            <a:br>
              <a:rPr lang="en-AU" sz="3600" dirty="0">
                <a:solidFill>
                  <a:srgbClr val="FF0000"/>
                </a:solidFill>
              </a:rPr>
            </a:br>
            <a:r>
              <a:rPr lang="en-AU" sz="3600" dirty="0" smtClean="0">
                <a:solidFill>
                  <a:srgbClr val="FF0000"/>
                </a:solidFill>
              </a:rPr>
              <a:t/>
            </a:r>
            <a:br>
              <a:rPr lang="en-AU" sz="3600" dirty="0" smtClean="0">
                <a:solidFill>
                  <a:srgbClr val="FF0000"/>
                </a:solidFill>
              </a:rPr>
            </a:br>
            <a:r>
              <a:rPr lang="en-AU" sz="3600" dirty="0">
                <a:solidFill>
                  <a:srgbClr val="000000"/>
                </a:solidFill>
              </a:rPr>
              <a:t/>
            </a:r>
            <a:br>
              <a:rPr lang="en-AU" sz="3600" dirty="0">
                <a:solidFill>
                  <a:srgbClr val="000000"/>
                </a:solidFill>
              </a:rPr>
            </a:b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Art, Politics and </a:t>
            </a:r>
            <a:r>
              <a:rPr lang="en-GB" b="1" smtClean="0">
                <a:solidFill>
                  <a:schemeClr val="bg1"/>
                </a:solidFill>
              </a:rPr>
              <a:t>Urban Order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7526" y="1600200"/>
            <a:ext cx="7996473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	Strategy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	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	</a:t>
            </a:r>
            <a:r>
              <a:rPr lang="en-GB" sz="2400" dirty="0" smtClean="0">
                <a:solidFill>
                  <a:schemeClr val="bg1"/>
                </a:solidFill>
              </a:rPr>
              <a:t>	</a:t>
            </a:r>
            <a:r>
              <a:rPr lang="en-GB" sz="2200" dirty="0" smtClean="0">
                <a:solidFill>
                  <a:schemeClr val="bg1"/>
                </a:solidFill>
              </a:rPr>
              <a:t>Monumental City					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	</a:t>
            </a:r>
            <a:r>
              <a:rPr lang="en-GB" sz="2200" dirty="0" smtClean="0">
                <a:solidFill>
                  <a:schemeClr val="bg1"/>
                </a:solidFill>
              </a:rPr>
              <a:t>								Creative Repressive City</a:t>
            </a:r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/>
              <a:t>Place												Space</a:t>
            </a:r>
          </a:p>
          <a:p>
            <a:pPr marL="0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en-GB" sz="2200" dirty="0">
                <a:solidFill>
                  <a:srgbClr val="FFFFFF"/>
                </a:solidFill>
              </a:rPr>
              <a:t>	</a:t>
            </a:r>
            <a:r>
              <a:rPr lang="en-GB" sz="2200" dirty="0" smtClean="0">
                <a:solidFill>
                  <a:srgbClr val="FFFFFF"/>
                </a:solidFill>
              </a:rPr>
              <a:t>	</a:t>
            </a:r>
            <a:r>
              <a:rPr lang="en-GB" sz="2200" dirty="0" err="1" smtClean="0">
                <a:solidFill>
                  <a:srgbClr val="FFFFFF"/>
                </a:solidFill>
              </a:rPr>
              <a:t>Situationist</a:t>
            </a:r>
            <a:r>
              <a:rPr lang="en-GB" sz="2200" dirty="0" smtClean="0">
                <a:solidFill>
                  <a:srgbClr val="FFFFFF"/>
                </a:solidFill>
              </a:rPr>
              <a:t> City					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FFFF"/>
                </a:solidFill>
              </a:rPr>
              <a:t>	</a:t>
            </a:r>
            <a:r>
              <a:rPr lang="en-GB" sz="2200" dirty="0" smtClean="0">
                <a:solidFill>
                  <a:srgbClr val="FFFFFF"/>
                </a:solidFill>
              </a:rPr>
              <a:t>								Common City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			  Tactic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2818679" y="3820986"/>
            <a:ext cx="3464861" cy="1114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H="1">
            <a:off x="4500975" y="2562177"/>
            <a:ext cx="11141" cy="2484197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3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1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1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1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1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1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hthoek 1"/>
          <p:cNvSpPr>
            <a:spLocks noChangeArrowheads="1"/>
          </p:cNvSpPr>
          <p:nvPr/>
        </p:nvSpPr>
        <p:spPr bwMode="auto">
          <a:xfrm>
            <a:off x="384174" y="1090613"/>
            <a:ext cx="875982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‘</a:t>
            </a:r>
            <a:r>
              <a:rPr lang="nl-NL" sz="2400" b="1" dirty="0" err="1">
                <a:solidFill>
                  <a:srgbClr val="FF0000"/>
                </a:solidFill>
              </a:rPr>
              <a:t>While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governments</a:t>
            </a:r>
            <a:r>
              <a:rPr lang="nl-NL" sz="2400" b="1" dirty="0">
                <a:solidFill>
                  <a:srgbClr val="FF0000"/>
                </a:solidFill>
              </a:rPr>
              <a:t> cut back </a:t>
            </a:r>
            <a:r>
              <a:rPr lang="nl-NL" sz="2400" b="1" dirty="0" err="1">
                <a:solidFill>
                  <a:srgbClr val="FF0000"/>
                </a:solidFill>
              </a:rPr>
              <a:t>everywhere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and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relegate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tasks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to</a:t>
            </a:r>
            <a:r>
              <a:rPr lang="nl-NL" sz="2400" b="1" dirty="0">
                <a:solidFill>
                  <a:srgbClr val="FF0000"/>
                </a:solidFill>
              </a:rPr>
              <a:t> the market, the supervisors </a:t>
            </a:r>
            <a:r>
              <a:rPr lang="nl-NL" sz="2400" b="1" dirty="0" err="1">
                <a:solidFill>
                  <a:srgbClr val="FF0000"/>
                </a:solidFill>
              </a:rPr>
              <a:t>who</a:t>
            </a:r>
            <a:r>
              <a:rPr lang="nl-NL" sz="2400" b="1" dirty="0">
                <a:solidFill>
                  <a:srgbClr val="FF0000"/>
                </a:solidFill>
              </a:rPr>
              <a:t> must </a:t>
            </a:r>
            <a:r>
              <a:rPr lang="nl-NL" sz="2400" b="1" dirty="0" err="1">
                <a:solidFill>
                  <a:srgbClr val="FF0000"/>
                </a:solidFill>
              </a:rPr>
              <a:t>guard</a:t>
            </a:r>
            <a:r>
              <a:rPr lang="nl-NL" sz="2400" b="1" dirty="0">
                <a:solidFill>
                  <a:srgbClr val="FF0000"/>
                </a:solidFill>
              </a:rPr>
              <a:t> the </a:t>
            </a:r>
            <a:r>
              <a:rPr lang="nl-NL" sz="2400" b="1" dirty="0" err="1">
                <a:solidFill>
                  <a:srgbClr val="FF0000"/>
                </a:solidFill>
              </a:rPr>
              <a:t>freedom</a:t>
            </a:r>
            <a:r>
              <a:rPr lang="nl-NL" sz="2400" b="1" dirty="0">
                <a:solidFill>
                  <a:srgbClr val="FF0000"/>
                </a:solidFill>
              </a:rPr>
              <a:t> of </a:t>
            </a:r>
            <a:r>
              <a:rPr lang="nl-NL" sz="2400" b="1" dirty="0" err="1">
                <a:solidFill>
                  <a:srgbClr val="FF0000"/>
                </a:solidFill>
              </a:rPr>
              <a:t>that</a:t>
            </a:r>
            <a:r>
              <a:rPr lang="nl-NL" sz="2400" b="1" dirty="0">
                <a:solidFill>
                  <a:srgbClr val="FF0000"/>
                </a:solidFill>
              </a:rPr>
              <a:t> market </a:t>
            </a:r>
            <a:r>
              <a:rPr lang="nl-NL" sz="2400" b="1" dirty="0" err="1">
                <a:solidFill>
                  <a:srgbClr val="FF0000"/>
                </a:solidFill>
              </a:rPr>
              <a:t>grow</a:t>
            </a:r>
            <a:r>
              <a:rPr lang="nl-NL" sz="2400" b="1" dirty="0">
                <a:solidFill>
                  <a:srgbClr val="FF0000"/>
                </a:solidFill>
              </a:rPr>
              <a:t>.’ (Achterhuis, 2010: 150)</a:t>
            </a:r>
          </a:p>
          <a:p>
            <a:endParaRPr lang="nl-NL" sz="2400" b="1" dirty="0">
              <a:solidFill>
                <a:srgbClr val="FF0000"/>
              </a:solidFill>
            </a:endParaRPr>
          </a:p>
          <a:p>
            <a:r>
              <a:rPr lang="nl-NL" sz="2400" b="1" dirty="0">
                <a:solidFill>
                  <a:srgbClr val="FF0000"/>
                </a:solidFill>
              </a:rPr>
              <a:t>‘</a:t>
            </a:r>
            <a:r>
              <a:rPr lang="nl-NL" sz="2400" b="1" dirty="0" err="1">
                <a:solidFill>
                  <a:srgbClr val="FF0000"/>
                </a:solidFill>
              </a:rPr>
              <a:t>There</a:t>
            </a:r>
            <a:r>
              <a:rPr lang="nl-NL" sz="2400" b="1" dirty="0">
                <a:solidFill>
                  <a:srgbClr val="FF0000"/>
                </a:solidFill>
              </a:rPr>
              <a:t> has never been a time in </a:t>
            </a:r>
            <a:r>
              <a:rPr lang="nl-NL" sz="2400" b="1" dirty="0" err="1">
                <a:solidFill>
                  <a:srgbClr val="FF0000"/>
                </a:solidFill>
              </a:rPr>
              <a:t>our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history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when</a:t>
            </a:r>
            <a:r>
              <a:rPr lang="nl-NL" sz="2400" b="1" dirty="0">
                <a:solidFill>
                  <a:srgbClr val="FF0000"/>
                </a:solidFill>
              </a:rPr>
              <a:t> more of </a:t>
            </a:r>
            <a:r>
              <a:rPr lang="nl-NL" sz="2400" b="1" dirty="0" err="1">
                <a:solidFill>
                  <a:srgbClr val="FF0000"/>
                </a:solidFill>
              </a:rPr>
              <a:t>our</a:t>
            </a:r>
            <a:r>
              <a:rPr lang="nl-NL" sz="2400" b="1" dirty="0">
                <a:solidFill>
                  <a:srgbClr val="FF0000"/>
                </a:solidFill>
              </a:rPr>
              <a:t> ‘culture’ was as ‘</a:t>
            </a:r>
            <a:r>
              <a:rPr lang="nl-NL" sz="2400" b="1" dirty="0" err="1">
                <a:solidFill>
                  <a:srgbClr val="FF0000"/>
                </a:solidFill>
              </a:rPr>
              <a:t>owned</a:t>
            </a:r>
            <a:r>
              <a:rPr lang="nl-NL" sz="2400" b="1" dirty="0">
                <a:solidFill>
                  <a:srgbClr val="FF0000"/>
                </a:solidFill>
              </a:rPr>
              <a:t>’ as </a:t>
            </a:r>
            <a:r>
              <a:rPr lang="nl-NL" sz="2400" b="1" dirty="0" err="1">
                <a:solidFill>
                  <a:srgbClr val="FF0000"/>
                </a:solidFill>
              </a:rPr>
              <a:t>it</a:t>
            </a:r>
            <a:r>
              <a:rPr lang="nl-NL" sz="2400" b="1" dirty="0">
                <a:solidFill>
                  <a:srgbClr val="FF0000"/>
                </a:solidFill>
              </a:rPr>
              <a:t> is </a:t>
            </a:r>
            <a:r>
              <a:rPr lang="nl-NL" sz="2400" b="1" dirty="0" err="1">
                <a:solidFill>
                  <a:srgbClr val="FF0000"/>
                </a:solidFill>
              </a:rPr>
              <a:t>now</a:t>
            </a:r>
            <a:r>
              <a:rPr lang="nl-NL" sz="2400" b="1" dirty="0">
                <a:solidFill>
                  <a:srgbClr val="FF0000"/>
                </a:solidFill>
              </a:rPr>
              <a:t>. </a:t>
            </a:r>
            <a:r>
              <a:rPr lang="nl-NL" sz="2400" b="1" dirty="0" err="1">
                <a:solidFill>
                  <a:srgbClr val="FF0000"/>
                </a:solidFill>
              </a:rPr>
              <a:t>And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yet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there</a:t>
            </a:r>
            <a:r>
              <a:rPr lang="nl-NL" sz="2400" b="1" dirty="0">
                <a:solidFill>
                  <a:srgbClr val="FF0000"/>
                </a:solidFill>
              </a:rPr>
              <a:t> has never been a time </a:t>
            </a:r>
            <a:r>
              <a:rPr lang="nl-NL" sz="2400" b="1" dirty="0" err="1">
                <a:solidFill>
                  <a:srgbClr val="FF0000"/>
                </a:solidFill>
              </a:rPr>
              <a:t>when</a:t>
            </a:r>
            <a:r>
              <a:rPr lang="nl-NL" sz="2400" b="1" dirty="0">
                <a:solidFill>
                  <a:srgbClr val="FF0000"/>
                </a:solidFill>
              </a:rPr>
              <a:t> the </a:t>
            </a:r>
            <a:r>
              <a:rPr lang="nl-NL" sz="2400" b="1" dirty="0" err="1">
                <a:solidFill>
                  <a:srgbClr val="FF0000"/>
                </a:solidFill>
              </a:rPr>
              <a:t>concentration</a:t>
            </a:r>
            <a:r>
              <a:rPr lang="nl-NL" sz="2400" b="1" dirty="0">
                <a:solidFill>
                  <a:srgbClr val="FF0000"/>
                </a:solidFill>
              </a:rPr>
              <a:t> of power </a:t>
            </a:r>
            <a:r>
              <a:rPr lang="nl-NL" sz="2400" b="1" dirty="0" err="1">
                <a:solidFill>
                  <a:srgbClr val="FF0000"/>
                </a:solidFill>
              </a:rPr>
              <a:t>to</a:t>
            </a:r>
            <a:r>
              <a:rPr lang="nl-NL" sz="2400" b="1" dirty="0">
                <a:solidFill>
                  <a:srgbClr val="FF0000"/>
                </a:solidFill>
              </a:rPr>
              <a:t> control the </a:t>
            </a:r>
            <a:r>
              <a:rPr lang="nl-NL" sz="2400" b="1" dirty="0" err="1">
                <a:solidFill>
                  <a:srgbClr val="FF0000"/>
                </a:solidFill>
              </a:rPr>
              <a:t>uses</a:t>
            </a:r>
            <a:r>
              <a:rPr lang="nl-NL" sz="2400" b="1" dirty="0">
                <a:solidFill>
                  <a:srgbClr val="FF0000"/>
                </a:solidFill>
              </a:rPr>
              <a:t> of culture has been as </a:t>
            </a:r>
            <a:r>
              <a:rPr lang="nl-NL" sz="2400" b="1" dirty="0" err="1">
                <a:solidFill>
                  <a:srgbClr val="FF0000"/>
                </a:solidFill>
              </a:rPr>
              <a:t>unquestioningly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accepted</a:t>
            </a:r>
            <a:r>
              <a:rPr lang="nl-NL" sz="2400" b="1" dirty="0">
                <a:solidFill>
                  <a:srgbClr val="FF0000"/>
                </a:solidFill>
              </a:rPr>
              <a:t> as </a:t>
            </a:r>
            <a:r>
              <a:rPr lang="nl-NL" sz="2400" b="1" dirty="0" err="1">
                <a:solidFill>
                  <a:srgbClr val="FF0000"/>
                </a:solidFill>
              </a:rPr>
              <a:t>it</a:t>
            </a:r>
            <a:r>
              <a:rPr lang="nl-NL" sz="2400" b="1" dirty="0">
                <a:solidFill>
                  <a:srgbClr val="FF0000"/>
                </a:solidFill>
              </a:rPr>
              <a:t> is </a:t>
            </a:r>
            <a:r>
              <a:rPr lang="nl-NL" sz="2400" b="1" dirty="0" err="1">
                <a:solidFill>
                  <a:srgbClr val="FF0000"/>
                </a:solidFill>
              </a:rPr>
              <a:t>now</a:t>
            </a:r>
            <a:r>
              <a:rPr lang="nl-NL" sz="2400" b="1" dirty="0">
                <a:solidFill>
                  <a:srgbClr val="FF0000"/>
                </a:solidFill>
              </a:rPr>
              <a:t>.’ (</a:t>
            </a:r>
            <a:r>
              <a:rPr lang="nl-NL" sz="2400" b="1" dirty="0" err="1">
                <a:solidFill>
                  <a:srgbClr val="FF0000"/>
                </a:solidFill>
              </a:rPr>
              <a:t>Lessig</a:t>
            </a:r>
            <a:r>
              <a:rPr lang="nl-NL" sz="2400" b="1" dirty="0">
                <a:solidFill>
                  <a:srgbClr val="FF0000"/>
                </a:solidFill>
              </a:rPr>
              <a:t>, 2004: 12)</a:t>
            </a:r>
          </a:p>
          <a:p>
            <a:endParaRPr lang="nl-NL" sz="2400" b="1" dirty="0">
              <a:solidFill>
                <a:srgbClr val="FF0000"/>
              </a:solidFill>
            </a:endParaRPr>
          </a:p>
          <a:p>
            <a:r>
              <a:rPr lang="nl-NL" sz="2400" b="1" dirty="0">
                <a:solidFill>
                  <a:srgbClr val="FF0000"/>
                </a:solidFill>
              </a:rPr>
              <a:t>‘Under the </a:t>
            </a:r>
            <a:r>
              <a:rPr lang="nl-NL" sz="2400" b="1" dirty="0" err="1">
                <a:solidFill>
                  <a:srgbClr val="FF0000"/>
                </a:solidFill>
              </a:rPr>
              <a:t>rule</a:t>
            </a:r>
            <a:r>
              <a:rPr lang="nl-NL" sz="2400" b="1" dirty="0">
                <a:solidFill>
                  <a:srgbClr val="FF0000"/>
                </a:solidFill>
              </a:rPr>
              <a:t> of a </a:t>
            </a:r>
            <a:r>
              <a:rPr lang="nl-NL" sz="2400" b="1" dirty="0" err="1">
                <a:solidFill>
                  <a:srgbClr val="FF0000"/>
                </a:solidFill>
              </a:rPr>
              <a:t>repressive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whole</a:t>
            </a:r>
            <a:r>
              <a:rPr lang="nl-NL" sz="2400" b="1" dirty="0">
                <a:solidFill>
                  <a:srgbClr val="FF0000"/>
                </a:solidFill>
              </a:rPr>
              <a:t>, </a:t>
            </a:r>
            <a:r>
              <a:rPr lang="nl-NL" sz="2400" b="1" dirty="0" err="1">
                <a:solidFill>
                  <a:srgbClr val="FF0000"/>
                </a:solidFill>
              </a:rPr>
              <a:t>liberty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can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be</a:t>
            </a:r>
            <a:r>
              <a:rPr lang="nl-NL" sz="2400" b="1" dirty="0">
                <a:solidFill>
                  <a:srgbClr val="FF0000"/>
                </a:solidFill>
              </a:rPr>
              <a:t> made </a:t>
            </a:r>
            <a:r>
              <a:rPr lang="nl-NL" sz="2400" b="1" dirty="0" err="1">
                <a:solidFill>
                  <a:srgbClr val="FF0000"/>
                </a:solidFill>
              </a:rPr>
              <a:t>into</a:t>
            </a:r>
            <a:r>
              <a:rPr lang="nl-NL" sz="2400" b="1" dirty="0">
                <a:solidFill>
                  <a:srgbClr val="FF0000"/>
                </a:solidFill>
              </a:rPr>
              <a:t> a </a:t>
            </a:r>
            <a:r>
              <a:rPr lang="nl-NL" sz="2400" b="1" dirty="0" err="1">
                <a:solidFill>
                  <a:srgbClr val="FF0000"/>
                </a:solidFill>
              </a:rPr>
              <a:t>powerful</a:t>
            </a:r>
            <a:r>
              <a:rPr lang="nl-NL" sz="2400" b="1" dirty="0">
                <a:solidFill>
                  <a:srgbClr val="FF0000"/>
                </a:solidFill>
              </a:rPr>
              <a:t> instrument of </a:t>
            </a:r>
            <a:r>
              <a:rPr lang="nl-NL" sz="2400" b="1" dirty="0" err="1">
                <a:solidFill>
                  <a:srgbClr val="FF0000"/>
                </a:solidFill>
              </a:rPr>
              <a:t>domination</a:t>
            </a:r>
            <a:r>
              <a:rPr lang="nl-NL" sz="2400" b="1" dirty="0">
                <a:solidFill>
                  <a:srgbClr val="FF0000"/>
                </a:solidFill>
              </a:rPr>
              <a:t>.’ (</a:t>
            </a:r>
            <a:r>
              <a:rPr lang="nl-NL" sz="2400" b="1" dirty="0" err="1">
                <a:solidFill>
                  <a:srgbClr val="FF0000"/>
                </a:solidFill>
              </a:rPr>
              <a:t>Marcuse</a:t>
            </a:r>
            <a:r>
              <a:rPr lang="nl-NL" sz="2400" b="1" dirty="0">
                <a:solidFill>
                  <a:srgbClr val="FF0000"/>
                </a:solidFill>
              </a:rPr>
              <a:t>, 1964: 7) </a:t>
            </a:r>
          </a:p>
        </p:txBody>
      </p:sp>
      <p:sp>
        <p:nvSpPr>
          <p:cNvPr id="18435" name="Tekstvak 3"/>
          <p:cNvSpPr txBox="1">
            <a:spLocks noChangeArrowheads="1"/>
          </p:cNvSpPr>
          <p:nvPr/>
        </p:nvSpPr>
        <p:spPr bwMode="auto">
          <a:xfrm>
            <a:off x="217487" y="331788"/>
            <a:ext cx="89265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nl-NL" sz="2400" dirty="0" smtClean="0">
                <a:solidFill>
                  <a:srgbClr val="FF0000"/>
                </a:solidFill>
              </a:rPr>
              <a:t>			</a:t>
            </a:r>
            <a:r>
              <a:rPr lang="nl-NL" sz="3600" b="1" dirty="0" smtClean="0">
                <a:solidFill>
                  <a:srgbClr val="3366FF"/>
                </a:solidFill>
              </a:rPr>
              <a:t>REPRESSIVE </a:t>
            </a:r>
            <a:r>
              <a:rPr lang="nl-NL" sz="3600" b="1" dirty="0">
                <a:solidFill>
                  <a:srgbClr val="3366FF"/>
                </a:solidFill>
              </a:rPr>
              <a:t>LIBERALISM</a:t>
            </a:r>
          </a:p>
        </p:txBody>
      </p:sp>
    </p:spTree>
    <p:extLst>
      <p:ext uri="{BB962C8B-B14F-4D97-AF65-F5344CB8AC3E}">
        <p14:creationId xmlns:p14="http://schemas.microsoft.com/office/powerpoint/2010/main" val="29689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:wipe dir="d"/>
      </p:transition>
    </mc:Choice>
    <mc:Fallback xmlns="">
      <p:transition xmlns:p14="http://schemas.microsoft.com/office/powerpoint/2010/main" spd="slow">
        <p:wipe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ing 3"/>
          <p:cNvSpPr/>
          <p:nvPr/>
        </p:nvSpPr>
        <p:spPr>
          <a:xfrm>
            <a:off x="7022592" y="274638"/>
            <a:ext cx="1664208" cy="1630535"/>
          </a:xfrm>
          <a:prstGeom prst="donut">
            <a:avLst>
              <a:gd name="adj" fmla="val 7436"/>
            </a:avLst>
          </a:prstGeom>
          <a:solidFill>
            <a:srgbClr val="FF0000"/>
          </a:solidFill>
          <a:ln>
            <a:solidFill>
              <a:srgbClr val="AD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6126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							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>
                <a:solidFill>
                  <a:srgbClr val="FFFF00"/>
                </a:solidFill>
              </a:rPr>
              <a:t>c</a:t>
            </a:r>
            <a:r>
              <a:rPr lang="en-GB" dirty="0" smtClean="0">
                <a:solidFill>
                  <a:srgbClr val="FFFF00"/>
                </a:solidFill>
              </a:rPr>
              <a:t>risis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	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890912" y="5614509"/>
            <a:ext cx="425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Social &amp; Economical Inequality</a:t>
            </a:r>
          </a:p>
        </p:txBody>
      </p:sp>
    </p:spTree>
    <p:extLst>
      <p:ext uri="{BB962C8B-B14F-4D97-AF65-F5344CB8AC3E}">
        <p14:creationId xmlns:p14="http://schemas.microsoft.com/office/powerpoint/2010/main" val="20576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3181" y="274638"/>
            <a:ext cx="5890818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GDP = GHP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								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p:cxnSp>
        <p:nvCxnSpPr>
          <p:cNvPr id="5" name="Rechte verbindingslijn 4"/>
          <p:cNvCxnSpPr/>
          <p:nvPr/>
        </p:nvCxnSpPr>
        <p:spPr>
          <a:xfrm flipH="1">
            <a:off x="6060720" y="790933"/>
            <a:ext cx="222820" cy="3007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204</Words>
  <Application>Microsoft Macintosh PowerPoint</Application>
  <PresentationFormat>Diavoorstelling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      PERFORMING  THE  COMMON CITY     ThE VALUE  OF  CULTURE</vt:lpstr>
      <vt:lpstr>Culture</vt:lpstr>
      <vt:lpstr>City &amp; Disorder</vt:lpstr>
      <vt:lpstr>   </vt:lpstr>
      <vt:lpstr>Art, Politics and Urban Order</vt:lpstr>
      <vt:lpstr>PowerPoint-presentatie</vt:lpstr>
      <vt:lpstr>PowerPoint-presentatie</vt:lpstr>
      <vt:lpstr>PowerPoint-presentatie</vt:lpstr>
      <vt:lpstr>GDP = GHP</vt:lpstr>
      <vt:lpstr>MISSING LINK?</vt:lpstr>
      <vt:lpstr>The Common City</vt:lpstr>
      <vt:lpstr>PowerPoint-presentatie</vt:lpstr>
    </vt:vector>
  </TitlesOfParts>
  <Company>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VIOLENCE AND THE VALUE OF CULTURE</dc:title>
  <dc:creator>Pascal Gielen</dc:creator>
  <cp:lastModifiedBy>Anne-Marije Van den Bersselaar</cp:lastModifiedBy>
  <cp:revision>98</cp:revision>
  <dcterms:created xsi:type="dcterms:W3CDTF">2014-10-29T22:31:04Z</dcterms:created>
  <dcterms:modified xsi:type="dcterms:W3CDTF">2015-10-21T21:27:11Z</dcterms:modified>
</cp:coreProperties>
</file>